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24"/>
  </p:notesMasterIdLst>
  <p:handoutMasterIdLst>
    <p:handoutMasterId r:id="rId25"/>
  </p:handoutMasterIdLst>
  <p:sldIdLst>
    <p:sldId id="257" r:id="rId2"/>
    <p:sldId id="337" r:id="rId3"/>
    <p:sldId id="320" r:id="rId4"/>
    <p:sldId id="321" r:id="rId5"/>
    <p:sldId id="322" r:id="rId6"/>
    <p:sldId id="323" r:id="rId7"/>
    <p:sldId id="341" r:id="rId8"/>
    <p:sldId id="359" r:id="rId9"/>
    <p:sldId id="345" r:id="rId10"/>
    <p:sldId id="346" r:id="rId11"/>
    <p:sldId id="342" r:id="rId12"/>
    <p:sldId id="338" r:id="rId13"/>
    <p:sldId id="339" r:id="rId14"/>
    <p:sldId id="340" r:id="rId15"/>
    <p:sldId id="324" r:id="rId16"/>
    <p:sldId id="325" r:id="rId17"/>
    <p:sldId id="329" r:id="rId18"/>
    <p:sldId id="330" r:id="rId19"/>
    <p:sldId id="331" r:id="rId20"/>
    <p:sldId id="347" r:id="rId21"/>
    <p:sldId id="348" r:id="rId22"/>
    <p:sldId id="336" r:id="rId23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DBC508D-0C24-4504-BEF7-2D5A1CD02DD9}">
          <p14:sldIdLst>
            <p14:sldId id="257"/>
          </p14:sldIdLst>
        </p14:section>
        <p14:section name="Introduction" id="{31289CA7-A4AE-4FAC-8FF8-54D2A0E92F72}">
          <p14:sldIdLst>
            <p14:sldId id="337"/>
          </p14:sldIdLst>
        </p14:section>
        <p14:section name="Class Diagrams" id="{B7BF4EF8-86FD-4733-A691-AA9F7260CB2C}">
          <p14:sldIdLst>
            <p14:sldId id="320"/>
            <p14:sldId id="321"/>
            <p14:sldId id="322"/>
            <p14:sldId id="323"/>
            <p14:sldId id="341"/>
            <p14:sldId id="359"/>
            <p14:sldId id="345"/>
            <p14:sldId id="346"/>
            <p14:sldId id="342"/>
          </p14:sldIdLst>
        </p14:section>
        <p14:section name="Generalization" id="{F07BD82C-2106-4F31-9108-4F475B9B4055}">
          <p14:sldIdLst>
            <p14:sldId id="338"/>
            <p14:sldId id="339"/>
            <p14:sldId id="340"/>
            <p14:sldId id="324"/>
            <p14:sldId id="325"/>
            <p14:sldId id="329"/>
            <p14:sldId id="330"/>
          </p14:sldIdLst>
        </p14:section>
        <p14:section name="Aggregation" id="{D25024EB-6E40-426A-A1EB-B21DC0EB82AB}">
          <p14:sldIdLst>
            <p14:sldId id="331"/>
            <p14:sldId id="347"/>
            <p14:sldId id="348"/>
            <p14:sldId id="33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75" d="100"/>
          <a:sy n="75" d="100"/>
        </p:scale>
        <p:origin x="-1422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7845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65915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274" tIns="46137" rIns="92274" bIns="46137"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18 - Structural Models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6CCC89-9784-455F-8930-424FBC252843}" type="slidenum">
              <a:rPr lang="ar-SA" smtClean="0"/>
              <a:pPr/>
              <a:t>9</a:t>
            </a:fld>
            <a:endParaRPr lang="en-US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10619" y="4810771"/>
            <a:ext cx="5097065" cy="4270575"/>
          </a:xfrm>
          <a:noFill/>
          <a:ln/>
        </p:spPr>
        <p:txBody>
          <a:bodyPr lIns="91953" tIns="45171" rIns="91953" bIns="45171"/>
          <a:lstStyle/>
          <a:p>
            <a:pPr eaLnBrk="1" hangingPunct="1"/>
            <a:endParaRPr lang="en-US" smtClean="0"/>
          </a:p>
        </p:txBody>
      </p:sp>
      <p:sp>
        <p:nvSpPr>
          <p:cNvPr id="30724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6950" y="884238"/>
            <a:ext cx="4724400" cy="3544887"/>
          </a:xfrm>
          <a:ln w="12700" cap="flat">
            <a:solidFill>
              <a:schemeClr val="tx1"/>
            </a:solidFill>
          </a:ln>
        </p:spPr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18 - Structural Models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d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d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</a:t>
            </a:r>
            <a:r>
              <a:rPr lang="en-US" smtClean="0"/>
              <a:t>– 15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System Modeling&gt;</a:t>
            </a:r>
            <a:r>
              <a:rPr lang="en-US" dirty="0" smtClean="0"/>
              <a:t> Structural Models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endParaRPr lang="en-US" dirty="0"/>
          </a:p>
          <a:p>
            <a:pPr algn="ctr"/>
            <a:r>
              <a:rPr lang="en-US" dirty="0" smtClean="0"/>
              <a:t>SWE 205 - Introduction to Software Engineering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 smtClean="0"/>
              <a:t>Class diagrams</a:t>
            </a:r>
          </a:p>
          <a:p>
            <a:pPr lvl="1"/>
            <a:r>
              <a:rPr lang="en-GB" dirty="0" smtClean="0"/>
              <a:t>Generalization (Inheritance)</a:t>
            </a:r>
          </a:p>
          <a:p>
            <a:pPr lvl="1"/>
            <a:r>
              <a:rPr lang="en-GB" dirty="0" smtClean="0"/>
              <a:t>Aggregation</a:t>
            </a:r>
          </a:p>
          <a:p>
            <a:pPr>
              <a:buNone/>
            </a:pPr>
            <a:endParaRPr lang="en-GB" dirty="0" smtClean="0"/>
          </a:p>
        </p:txBody>
      </p:sp>
      <p:grpSp>
        <p:nvGrpSpPr>
          <p:cNvPr id="5" name="Group 4"/>
          <p:cNvGrpSpPr/>
          <p:nvPr/>
        </p:nvGrpSpPr>
        <p:grpSpPr>
          <a:xfrm rot="20906419">
            <a:off x="5784963" y="4070303"/>
            <a:ext cx="2774069" cy="1739592"/>
            <a:chOff x="5203650" y="328004"/>
            <a:chExt cx="3570236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9" y="638503"/>
              <a:ext cx="2642087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5400" dirty="0" smtClean="0"/>
                <a:t>5.3</a:t>
              </a:r>
              <a:endParaRPr lang="en-US" sz="54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Multiplicity</a:t>
            </a:r>
            <a:r>
              <a:rPr lang="en-US" dirty="0" smtClean="0"/>
              <a:t> of the association denotes the number of objects that can participate in the relationship</a:t>
            </a:r>
          </a:p>
          <a:p>
            <a:r>
              <a:rPr lang="en-US" dirty="0" smtClean="0"/>
              <a:t>an </a:t>
            </a:r>
            <a:r>
              <a:rPr lang="en-US" b="1" dirty="0" smtClean="0"/>
              <a:t>Order</a:t>
            </a:r>
            <a:r>
              <a:rPr lang="en-US" dirty="0" smtClean="0"/>
              <a:t> object can be associated to only one </a:t>
            </a:r>
            <a:r>
              <a:rPr lang="en-US" b="1" dirty="0" smtClean="0"/>
              <a:t>customer</a:t>
            </a:r>
            <a:r>
              <a:rPr lang="en-US" dirty="0" smtClean="0"/>
              <a:t>, but a </a:t>
            </a:r>
            <a:r>
              <a:rPr lang="en-US" b="1" dirty="0" smtClean="0"/>
              <a:t>customer</a:t>
            </a:r>
            <a:r>
              <a:rPr lang="en-US" dirty="0" smtClean="0"/>
              <a:t> can be associated to many </a:t>
            </a:r>
            <a:r>
              <a:rPr lang="en-US" b="1" dirty="0" smtClean="0"/>
              <a:t>orders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838450"/>
            <a:ext cx="778192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34925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6" descr="5.9 MHCPMS-classes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38200" y="1219200"/>
            <a:ext cx="7461251" cy="5003427"/>
          </a:xfrm>
          <a:prstGeom prst="rect">
            <a:avLst/>
          </a:prstGeom>
        </p:spPr>
      </p:pic>
      <p:sp>
        <p:nvSpPr>
          <p:cNvPr id="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Generalization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Generalization </a:t>
            </a:r>
            <a:r>
              <a:rPr lang="en-US" dirty="0" smtClean="0"/>
              <a:t>(or inheritance) is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helpful </a:t>
            </a:r>
            <a:r>
              <a:rPr lang="en-US" dirty="0" smtClean="0"/>
              <a:t>to build a family of related classes.</a:t>
            </a:r>
          </a:p>
          <a:p>
            <a:endParaRPr lang="en-US" dirty="0" smtClean="0"/>
          </a:p>
          <a:p>
            <a:r>
              <a:rPr lang="en-US" sz="2800" dirty="0" smtClean="0"/>
              <a:t>attributes and operations associated with higher-level classes are also associated with the lower-level classes.</a:t>
            </a:r>
          </a:p>
          <a:p>
            <a:endParaRPr lang="en-US" sz="2800" dirty="0" smtClean="0"/>
          </a:p>
          <a:p>
            <a:r>
              <a:rPr lang="en-US" sz="2800" dirty="0" smtClean="0"/>
              <a:t>lower-level classes then add more specific attributes and operations.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499208" y="609600"/>
            <a:ext cx="2492392" cy="1474666"/>
            <a:chOff x="5203650" y="328004"/>
            <a:chExt cx="3783987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5.3.2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42037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 descr="5.11 GeneralizationHierarchy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524000" y="1295400"/>
            <a:ext cx="6159500" cy="4436928"/>
          </a:xfrm>
          <a:prstGeom prst="rect">
            <a:avLst/>
          </a:prstGeom>
        </p:spPr>
      </p:pic>
      <p:sp>
        <p:nvSpPr>
          <p:cNvPr id="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45466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(with more details)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5" descr="5.12 GeneralisationDetail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752600" y="1447800"/>
            <a:ext cx="5340351" cy="4401093"/>
          </a:xfrm>
          <a:prstGeom prst="rect">
            <a:avLst/>
          </a:prstGeom>
        </p:spPr>
      </p:pic>
      <p:sp>
        <p:nvSpPr>
          <p:cNvPr id="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B"/>
          <p:cNvSpPr/>
          <p:nvPr/>
        </p:nvSpPr>
        <p:spPr>
          <a:xfrm>
            <a:off x="12700" y="6718300"/>
            <a:ext cx="49022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Another Example: </a:t>
            </a:r>
            <a:r>
              <a:rPr lang="en-GB" sz="2800" dirty="0" smtClean="0"/>
              <a:t>Library </a:t>
            </a:r>
            <a:r>
              <a:rPr lang="en-GB" sz="2800" dirty="0" smtClean="0"/>
              <a:t>class hierarchy</a:t>
            </a:r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838200" y="1676400"/>
            <a:ext cx="7315200" cy="464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24000" y="874053"/>
            <a:ext cx="5638800" cy="552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52578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User class hierarchy</a:t>
            </a:r>
          </a:p>
        </p:txBody>
      </p:sp>
      <p:sp>
        <p:nvSpPr>
          <p:cNvPr id="1741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  <a:noFill/>
        </p:spPr>
        <p:txBody>
          <a:bodyPr/>
          <a:lstStyle/>
          <a:p>
            <a:fld id="{90CE930F-2F29-4409-AA31-BBDF9EB57936}" type="slidenum">
              <a:rPr lang="ar-SA" smtClean="0"/>
              <a:pPr/>
              <a:t>16</a:t>
            </a:fld>
            <a:endParaRPr lang="en-US" smtClean="0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1143000" y="1600200"/>
            <a:ext cx="7162800" cy="464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838200"/>
            <a:ext cx="6400800" cy="557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56134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mtClean="0"/>
              <a:t>Multiple inheritance</a:t>
            </a:r>
          </a:p>
        </p:txBody>
      </p:sp>
      <p:sp>
        <p:nvSpPr>
          <p:cNvPr id="254979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z="2800" dirty="0" smtClean="0"/>
              <a:t>Rather than inheriting the attributes and services from a single parent class, </a:t>
            </a:r>
          </a:p>
          <a:p>
            <a:pPr lvl="1"/>
            <a:r>
              <a:rPr lang="en-GB" sz="2400" dirty="0" smtClean="0"/>
              <a:t>a system which supports multiple inheritance allows object classes to inherit from several super-classes.</a:t>
            </a:r>
          </a:p>
          <a:p>
            <a:r>
              <a:rPr lang="en-GB" sz="2800" dirty="0" smtClean="0"/>
              <a:t>This can lead to semantic conflicts where attributes/services with the same name in different super-classes have different semantics.</a:t>
            </a:r>
          </a:p>
          <a:p>
            <a:endParaRPr lang="en-GB" sz="2800" dirty="0" smtClean="0"/>
          </a:p>
          <a:p>
            <a:r>
              <a:rPr lang="en-GB" sz="2800" dirty="0" smtClean="0"/>
              <a:t>Multiple inheritance makes class hierarchy reorganisation more complex.</a:t>
            </a:r>
          </a:p>
        </p:txBody>
      </p:sp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E1411D5-FECB-4978-A1C7-2339EB522580}" type="slidenum">
              <a:rPr lang="ar-SA" smtClean="0"/>
              <a:pPr/>
              <a:t>17</a:t>
            </a:fld>
            <a:endParaRPr lang="en-US" smtClean="0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59563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mtClean="0"/>
              <a:t>Multiple inheritance</a:t>
            </a:r>
          </a:p>
        </p:txBody>
      </p:sp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20109A1-D9AE-466E-A821-D5C01ECF5BE6}" type="slidenum">
              <a:rPr lang="ar-SA" smtClean="0"/>
              <a:pPr/>
              <a:t>18</a:t>
            </a:fld>
            <a:endParaRPr lang="en-US" smtClean="0"/>
          </a:p>
        </p:txBody>
      </p: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981200"/>
            <a:ext cx="4953000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63119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dirty="0" smtClean="0"/>
              <a:t>Object aggregation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dirty="0" smtClean="0"/>
              <a:t>An </a:t>
            </a:r>
            <a:r>
              <a:rPr lang="en-GB" dirty="0" smtClean="0"/>
              <a:t>aggregation model shows how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classes </a:t>
            </a:r>
            <a:r>
              <a:rPr lang="en-GB" dirty="0" smtClean="0"/>
              <a:t>that are collections are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composed </a:t>
            </a:r>
            <a:r>
              <a:rPr lang="en-GB" dirty="0" smtClean="0"/>
              <a:t>of other classes.</a:t>
            </a:r>
          </a:p>
          <a:p>
            <a:endParaRPr lang="en-GB" dirty="0" smtClean="0"/>
          </a:p>
          <a:p>
            <a:r>
              <a:rPr lang="en-GB" dirty="0" smtClean="0"/>
              <a:t>Aggregation models are similar to the part-of relationship in semantic data models.</a:t>
            </a:r>
          </a:p>
        </p:txBody>
      </p:sp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C824D5-72EB-42AF-B486-C3BB8D404319}" type="slidenum">
              <a:rPr lang="ar-SA" smtClean="0"/>
              <a:pPr/>
              <a:t>19</a:t>
            </a:fld>
            <a:endParaRPr lang="en-US" smtClean="0"/>
          </a:p>
        </p:txBody>
      </p:sp>
      <p:grpSp>
        <p:nvGrpSpPr>
          <p:cNvPr id="5" name="Group 4"/>
          <p:cNvGrpSpPr/>
          <p:nvPr/>
        </p:nvGrpSpPr>
        <p:grpSpPr>
          <a:xfrm>
            <a:off x="6500804" y="804464"/>
            <a:ext cx="2492392" cy="1474666"/>
            <a:chOff x="5203650" y="328004"/>
            <a:chExt cx="3783987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5.3.3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66675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54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0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Aggregation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Structural models of software display the </a:t>
            </a:r>
            <a:r>
              <a:rPr lang="en-US" b="1" dirty="0" smtClean="0"/>
              <a:t>organization</a:t>
            </a:r>
            <a:r>
              <a:rPr lang="en-US" dirty="0" smtClean="0"/>
              <a:t> of a system in terms of the </a:t>
            </a:r>
            <a:r>
              <a:rPr lang="en-US" b="1" dirty="0" smtClean="0"/>
              <a:t>components</a:t>
            </a:r>
            <a:r>
              <a:rPr lang="en-US" dirty="0" smtClean="0"/>
              <a:t> that make up that system and their </a:t>
            </a:r>
            <a:r>
              <a:rPr lang="en-US" b="1" dirty="0" smtClean="0"/>
              <a:t>relationships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Structural models may be </a:t>
            </a:r>
            <a:r>
              <a:rPr lang="en-US" b="1" dirty="0" smtClean="0"/>
              <a:t>static</a:t>
            </a:r>
            <a:r>
              <a:rPr lang="en-US" dirty="0" smtClean="0"/>
              <a:t> models, which show the structure of the system design, or </a:t>
            </a:r>
            <a:r>
              <a:rPr lang="en-US" b="1" dirty="0" smtClean="0"/>
              <a:t>dynamic</a:t>
            </a:r>
            <a:r>
              <a:rPr lang="en-US" dirty="0" smtClean="0"/>
              <a:t> models, which show the organization of the system when it is executing.</a:t>
            </a:r>
          </a:p>
          <a:p>
            <a:endParaRPr lang="en-US" dirty="0" smtClean="0"/>
          </a:p>
          <a:p>
            <a:r>
              <a:rPr lang="en-US" dirty="0" smtClean="0"/>
              <a:t>You create structural models of a system when you are discussing and designing the system architecture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6731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54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mtClean="0"/>
              <a:t>Object aggregation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endParaRPr lang="en-GB" dirty="0" smtClean="0"/>
          </a:p>
          <a:p>
            <a:r>
              <a:rPr lang="en-GB" dirty="0" smtClean="0"/>
              <a:t>Represented as hollow diamond</a:t>
            </a:r>
          </a:p>
          <a:p>
            <a:r>
              <a:rPr lang="en-GB" dirty="0" smtClean="0"/>
              <a:t>An aggregation model shows how classes that are collections are composed of other classes.</a:t>
            </a:r>
          </a:p>
          <a:p>
            <a:endParaRPr lang="en-GB" dirty="0" smtClean="0"/>
          </a:p>
          <a:p>
            <a:r>
              <a:rPr lang="en-GB" dirty="0" smtClean="0"/>
              <a:t>Aggregation models are similar to the part-of relationship in semantic data models.</a:t>
            </a:r>
          </a:p>
        </p:txBody>
      </p:sp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C824D5-72EB-42AF-B486-C3BB8D404319}" type="slidenum">
              <a:rPr lang="ar-SA" smtClean="0"/>
              <a:pPr/>
              <a:t>20</a:t>
            </a:fld>
            <a:endParaRPr lang="en-US" smtClean="0"/>
          </a:p>
        </p:txBody>
      </p:sp>
      <p:sp>
        <p:nvSpPr>
          <p:cNvPr id="5" name="Rectangle 4"/>
          <p:cNvSpPr/>
          <p:nvPr/>
        </p:nvSpPr>
        <p:spPr>
          <a:xfrm rot="18764179">
            <a:off x="5356222" y="1652497"/>
            <a:ext cx="475488" cy="476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70231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254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380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Aggregation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mtClean="0"/>
              <a:t>Object aggregation</a:t>
            </a: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914400"/>
            <a:ext cx="7251700" cy="531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73660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54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0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Aggregation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GB" sz="2400" dirty="0" smtClean="0"/>
          </a:p>
          <a:p>
            <a:r>
              <a:rPr lang="en-GB" sz="2400" dirty="0" smtClean="0"/>
              <a:t>Object model describes the logical system entities and their classification and aggregation.</a:t>
            </a:r>
          </a:p>
          <a:p>
            <a:endParaRPr lang="en-GB" sz="2400" dirty="0" smtClean="0"/>
          </a:p>
          <a:p>
            <a:r>
              <a:rPr lang="en-GB" sz="2400" dirty="0" smtClean="0"/>
              <a:t>Object models describe the system in terms of object classes and their associations.</a:t>
            </a:r>
          </a:p>
          <a:p>
            <a:endParaRPr lang="en-GB" sz="2400" dirty="0" smtClean="0"/>
          </a:p>
          <a:p>
            <a:r>
              <a:rPr lang="en-GB" sz="2400" dirty="0" smtClean="0"/>
              <a:t>Object models include</a:t>
            </a:r>
          </a:p>
          <a:p>
            <a:pPr lvl="1"/>
            <a:r>
              <a:rPr lang="en-GB" sz="2100" dirty="0" smtClean="0"/>
              <a:t>Inheritance models, aggregation models, behaviour models 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54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0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Aggregation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dirty="0" smtClean="0"/>
              <a:t>Class diagrams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z="2800" dirty="0" smtClean="0"/>
              <a:t>Object models describe the system </a:t>
            </a:r>
            <a:br>
              <a:rPr lang="en-GB" sz="2800" dirty="0" smtClean="0"/>
            </a:br>
            <a:r>
              <a:rPr lang="en-GB" sz="2800" dirty="0" smtClean="0"/>
              <a:t>in terms of object classes and their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associations</a:t>
            </a:r>
            <a:r>
              <a:rPr lang="en-GB" sz="2800" dirty="0" smtClean="0"/>
              <a:t>.</a:t>
            </a:r>
          </a:p>
          <a:p>
            <a:r>
              <a:rPr lang="en-GB" sz="2800" dirty="0" smtClean="0"/>
              <a:t>An </a:t>
            </a:r>
            <a:r>
              <a:rPr lang="en-GB" sz="2800" dirty="0" smtClean="0"/>
              <a:t>object class is:</a:t>
            </a:r>
          </a:p>
          <a:p>
            <a:pPr lvl="1"/>
            <a:r>
              <a:rPr lang="en-GB" sz="2500" dirty="0" smtClean="0"/>
              <a:t>an abstraction over a set of objects with common attributes and the services (operations) provided by each object; or</a:t>
            </a:r>
          </a:p>
          <a:p>
            <a:pPr lvl="1"/>
            <a:r>
              <a:rPr lang="en-US" sz="2500" dirty="0" smtClean="0"/>
              <a:t>a general definition of one kind of system object</a:t>
            </a:r>
            <a:endParaRPr lang="en-GB" sz="2500" dirty="0" smtClean="0"/>
          </a:p>
          <a:p>
            <a:r>
              <a:rPr lang="en-GB" sz="2800" dirty="0" smtClean="0"/>
              <a:t>Natural </a:t>
            </a:r>
            <a:r>
              <a:rPr lang="en-GB" sz="2800" dirty="0" smtClean="0"/>
              <a:t>ways of reflecting the real-world entities manipulated by the system</a:t>
            </a:r>
          </a:p>
          <a:p>
            <a:endParaRPr lang="en-GB" sz="2800" dirty="0" smtClean="0"/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56CD794-0A8A-4E13-B4A9-334F5303B255}" type="slidenum">
              <a:rPr lang="ar-SA" smtClean="0"/>
              <a:pPr/>
              <a:t>3</a:t>
            </a:fld>
            <a:endParaRPr lang="en-US" smtClean="0"/>
          </a:p>
        </p:txBody>
      </p:sp>
      <p:grpSp>
        <p:nvGrpSpPr>
          <p:cNvPr id="5" name="Group 4"/>
          <p:cNvGrpSpPr/>
          <p:nvPr/>
        </p:nvGrpSpPr>
        <p:grpSpPr>
          <a:xfrm>
            <a:off x="6361966" y="523015"/>
            <a:ext cx="2492392" cy="1474666"/>
            <a:chOff x="5203650" y="328004"/>
            <a:chExt cx="3783987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5.3.1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10287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 models</a:t>
            </a:r>
            <a:endParaRPr lang="en-US" smtClean="0"/>
          </a:p>
        </p:txBody>
      </p:sp>
      <p:sp>
        <p:nvSpPr>
          <p:cNvPr id="1331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Object class identification is recognised as a difficult process requiring a deep understanding of the application domain.</a:t>
            </a:r>
          </a:p>
          <a:p>
            <a:endParaRPr lang="en-GB" dirty="0" smtClean="0"/>
          </a:p>
          <a:p>
            <a:r>
              <a:rPr lang="en-GB" dirty="0" smtClean="0"/>
              <a:t>Object classes reflecting domain entities are reusable across systems</a:t>
            </a:r>
          </a:p>
          <a:p>
            <a:endParaRPr lang="en-US" dirty="0" smtClean="0"/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6814FBF-C531-43A9-B236-534282B10A02}" type="slidenum">
              <a:rPr lang="ar-SA" smtClean="0"/>
              <a:pPr/>
              <a:t>4</a:t>
            </a:fld>
            <a:endParaRPr lang="en-US" smtClean="0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13843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 models and the UML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The UML is a standard representation devised by the developers of widely used object-oriented analysis and design methods.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It has become an effective standard for object-oriented modelling.</a:t>
            </a:r>
          </a:p>
        </p:txBody>
      </p:sp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EEEB9E0-F4E3-48AF-A353-DB5EA9E1AB15}" type="slidenum">
              <a:rPr lang="ar-SA" smtClean="0"/>
              <a:pPr/>
              <a:t>5</a:t>
            </a:fld>
            <a:endParaRPr lang="en-US" smtClean="0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17399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 models and the UML</a:t>
            </a:r>
            <a:endParaRPr lang="en-US" smtClean="0"/>
          </a:p>
        </p:txBody>
      </p:sp>
      <p:sp>
        <p:nvSpPr>
          <p:cNvPr id="1536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5486400" cy="4937760"/>
          </a:xfrm>
        </p:spPr>
        <p:txBody>
          <a:bodyPr>
            <a:normAutofit/>
          </a:bodyPr>
          <a:lstStyle/>
          <a:p>
            <a:r>
              <a:rPr lang="en-GB" sz="2800" dirty="0" smtClean="0"/>
              <a:t>Notation</a:t>
            </a:r>
            <a:endParaRPr lang="en-GB" sz="2800" dirty="0" smtClean="0"/>
          </a:p>
          <a:p>
            <a:pPr lvl="1"/>
            <a:r>
              <a:rPr lang="en-GB" sz="2400" dirty="0" smtClean="0"/>
              <a:t>Object classes are rectangles with the name at the top, attributes in the middle section and operations in the bottom section;</a:t>
            </a:r>
          </a:p>
          <a:p>
            <a:pPr lvl="1"/>
            <a:r>
              <a:rPr lang="en-GB" sz="2400" dirty="0" smtClean="0"/>
              <a:t>Relationships between object classes (known as </a:t>
            </a:r>
            <a:r>
              <a:rPr lang="en-GB" sz="2400" b="1" dirty="0" smtClean="0"/>
              <a:t>associations</a:t>
            </a:r>
            <a:r>
              <a:rPr lang="en-GB" sz="2400" dirty="0" smtClean="0"/>
              <a:t>) are shown as lines linking objects;</a:t>
            </a:r>
          </a:p>
          <a:p>
            <a:pPr lvl="1"/>
            <a:r>
              <a:rPr lang="en-GB" sz="2400" dirty="0" smtClean="0"/>
              <a:t>Inheritance is referred to as generalisation and is shown ‘upwards’ rather than ‘downwards’ in a hierarchy.</a:t>
            </a:r>
            <a:endParaRPr lang="en-US" sz="2400" dirty="0" smtClean="0"/>
          </a:p>
        </p:txBody>
      </p:sp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9EE099B-86DC-4F7F-B6CE-DC664D7CEED6}" type="slidenum">
              <a:rPr lang="ar-SA" smtClean="0"/>
              <a:pPr/>
              <a:t>6</a:t>
            </a:fld>
            <a:endParaRPr lang="en-US" smtClean="0"/>
          </a:p>
        </p:txBody>
      </p:sp>
      <p:sp>
        <p:nvSpPr>
          <p:cNvPr id="5" name="Rectangle 4"/>
          <p:cNvSpPr/>
          <p:nvPr/>
        </p:nvSpPr>
        <p:spPr>
          <a:xfrm>
            <a:off x="6705600" y="1828800"/>
            <a:ext cx="1752600" cy="533400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Class 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05600" y="2362200"/>
            <a:ext cx="1752600" cy="990600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705600" y="3352800"/>
            <a:ext cx="1752600" cy="990600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20828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Association is simply a relation between classes</a:t>
            </a:r>
          </a:p>
          <a:p>
            <a:endParaRPr lang="en-GB" dirty="0" smtClean="0"/>
          </a:p>
          <a:p>
            <a:r>
              <a:rPr lang="en-GB" dirty="0" smtClean="0"/>
              <a:t>Objects and object classes participate in relationships with other objects and object classes.</a:t>
            </a:r>
          </a:p>
          <a:p>
            <a:endParaRPr lang="en-GB" dirty="0" smtClean="0"/>
          </a:p>
          <a:p>
            <a:r>
              <a:rPr lang="en-GB" dirty="0" smtClean="0"/>
              <a:t>Associations may be annotated with information that describes the association.</a:t>
            </a:r>
          </a:p>
          <a:p>
            <a:endParaRPr lang="en-GB" dirty="0" smtClean="0"/>
          </a:p>
          <a:p>
            <a:r>
              <a:rPr lang="en-GB" dirty="0" smtClean="0"/>
              <a:t>Associations are general but may indicate that an attribute of an object is an associated object or that a method relies on an associated object.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24384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Association is simply a relation between classes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 descr="5.8 ClassAssoc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76449" y="3060700"/>
            <a:ext cx="5312019" cy="952500"/>
          </a:xfrm>
          <a:prstGeom prst="rect">
            <a:avLst/>
          </a:prstGeom>
        </p:spPr>
      </p:pic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B"/>
          <p:cNvSpPr/>
          <p:nvPr/>
        </p:nvSpPr>
        <p:spPr>
          <a:xfrm>
            <a:off x="12700" y="6718300"/>
            <a:ext cx="27940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840" tIns="44623" rIns="90840" bIns="44623"/>
          <a:lstStyle/>
          <a:p>
            <a:pPr eaLnBrk="1" hangingPunct="1"/>
            <a:r>
              <a:rPr lang="en-GB" smtClean="0"/>
              <a:t>An association model</a:t>
            </a:r>
          </a:p>
        </p:txBody>
      </p:sp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1F3D643-EC29-4843-9890-1EB67DB56AD6}" type="slidenum">
              <a:rPr lang="ar-SA" smtClean="0"/>
              <a:pPr/>
              <a:t>9</a:t>
            </a:fld>
            <a:endParaRPr lang="en-US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2438400"/>
            <a:ext cx="60960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1295400"/>
            <a:ext cx="7030173" cy="459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981200" y="6019800"/>
            <a:ext cx="701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From http://atlas.kennesaw.edu/~dbraun/csis4650/A&amp;D/UML_tutorial/class.htm</a:t>
            </a:r>
            <a:endParaRPr lang="en-US" sz="1400" dirty="0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31496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1742</TotalTime>
  <Words>755</Words>
  <Application>Microsoft Office PowerPoint</Application>
  <PresentationFormat>On-screen Show (4:3)</PresentationFormat>
  <Paragraphs>222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SWE205 2011-09-26 (with Tabs)</vt:lpstr>
      <vt:lpstr>Lecture – 15 System Modeling&gt; Structural Models </vt:lpstr>
      <vt:lpstr>Introduction</vt:lpstr>
      <vt:lpstr>Class diagrams</vt:lpstr>
      <vt:lpstr>Object models</vt:lpstr>
      <vt:lpstr>Object models and the UML</vt:lpstr>
      <vt:lpstr>Object models and the UML</vt:lpstr>
      <vt:lpstr>Association</vt:lpstr>
      <vt:lpstr>Association</vt:lpstr>
      <vt:lpstr>An association model</vt:lpstr>
      <vt:lpstr>Association</vt:lpstr>
      <vt:lpstr>Association</vt:lpstr>
      <vt:lpstr>Generalization </vt:lpstr>
      <vt:lpstr>Example</vt:lpstr>
      <vt:lpstr>Example (with more details)</vt:lpstr>
      <vt:lpstr>Another Example: Library class hierarchy</vt:lpstr>
      <vt:lpstr>User class hierarchy</vt:lpstr>
      <vt:lpstr>Multiple inheritance</vt:lpstr>
      <vt:lpstr>Multiple inheritance</vt:lpstr>
      <vt:lpstr>Object aggregation</vt:lpstr>
      <vt:lpstr>Object aggregation</vt:lpstr>
      <vt:lpstr>Object aggregation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350</cp:revision>
  <dcterms:created xsi:type="dcterms:W3CDTF">2008-10-05T15:17:56Z</dcterms:created>
  <dcterms:modified xsi:type="dcterms:W3CDTF">2011-10-21T17:33:52Z</dcterms:modified>
</cp:coreProperties>
</file>